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354aae38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354aae38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354aae38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354aae38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354aae38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354aae38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354aae38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354aae38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354aae38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354aae38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354aae38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354aae38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a354aae38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a354aae38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354aae38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354aae38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354aae38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354aae38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354aae38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354aae38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354aae38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354aae38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354aae38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a354aae38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524375"/>
            <a:ext cx="8520600" cy="113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经典考题(一) -- </a:t>
            </a:r>
            <a:r>
              <a:rPr b="1" lang="en"/>
              <a:t>calculator</a:t>
            </a:r>
            <a:endParaRPr b="1"/>
          </a:p>
        </p:txBody>
      </p:sp>
      <p:sp>
        <p:nvSpPr>
          <p:cNvPr id="55" name="Google Shape;55;p13"/>
          <p:cNvSpPr txBox="1"/>
          <p:nvPr>
            <p:ph idx="1" type="subTitle"/>
          </p:nvPr>
        </p:nvSpPr>
        <p:spPr>
          <a:xfrm>
            <a:off x="2558650" y="2086750"/>
            <a:ext cx="4351800" cy="17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224. Basic Calculator</a:t>
            </a:r>
            <a:endParaRPr/>
          </a:p>
          <a:p>
            <a:pPr indent="0" lvl="0" marL="0" rtl="0" algn="l">
              <a:spcBef>
                <a:spcPts val="0"/>
              </a:spcBef>
              <a:spcAft>
                <a:spcPts val="0"/>
              </a:spcAft>
              <a:buNone/>
            </a:pPr>
            <a:r>
              <a:rPr lang="en"/>
              <a:t>227. Basic Calculator II</a:t>
            </a:r>
            <a:br>
              <a:rPr lang="en"/>
            </a:br>
            <a:r>
              <a:rPr lang="en"/>
              <a:t>772. Basic Calculator III</a:t>
            </a:r>
            <a:endParaRPr/>
          </a:p>
        </p:txBody>
      </p:sp>
      <p:sp>
        <p:nvSpPr>
          <p:cNvPr id="56" name="Google Shape;56;p13"/>
          <p:cNvSpPr txBox="1"/>
          <p:nvPr/>
        </p:nvSpPr>
        <p:spPr>
          <a:xfrm>
            <a:off x="6983825" y="4729300"/>
            <a:ext cx="2044800" cy="3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你们的好朋友Eddie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2"/>
          <p:cNvPicPr preferRelativeResize="0"/>
          <p:nvPr/>
        </p:nvPicPr>
        <p:blipFill>
          <a:blip r:embed="rId3">
            <a:alphaModFix/>
          </a:blip>
          <a:stretch>
            <a:fillRect/>
          </a:stretch>
        </p:blipFill>
        <p:spPr>
          <a:xfrm>
            <a:off x="0" y="0"/>
            <a:ext cx="3760282" cy="5143500"/>
          </a:xfrm>
          <a:prstGeom prst="rect">
            <a:avLst/>
          </a:prstGeom>
          <a:noFill/>
          <a:ln>
            <a:noFill/>
          </a:ln>
        </p:spPr>
      </p:pic>
      <p:sp>
        <p:nvSpPr>
          <p:cNvPr id="129" name="Google Shape;129;p22"/>
          <p:cNvSpPr txBox="1"/>
          <p:nvPr/>
        </p:nvSpPr>
        <p:spPr>
          <a:xfrm>
            <a:off x="3879900" y="272650"/>
            <a:ext cx="4257300" cy="7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此题推荐使用template (stack &amp; recursive)</a:t>
            </a:r>
            <a:endParaRPr/>
          </a:p>
          <a:p>
            <a:pPr indent="0" lvl="0" marL="0" rtl="0" algn="l">
              <a:spcBef>
                <a:spcPts val="0"/>
              </a:spcBef>
              <a:spcAft>
                <a:spcPts val="0"/>
              </a:spcAft>
              <a:buNone/>
            </a:pPr>
            <a:r>
              <a:t/>
            </a:r>
            <a:endParaRPr/>
          </a:p>
        </p:txBody>
      </p:sp>
      <p:pic>
        <p:nvPicPr>
          <p:cNvPr id="130" name="Google Shape;130;p22"/>
          <p:cNvPicPr preferRelativeResize="0"/>
          <p:nvPr/>
        </p:nvPicPr>
        <p:blipFill>
          <a:blip r:embed="rId4">
            <a:alphaModFix/>
          </a:blip>
          <a:stretch>
            <a:fillRect/>
          </a:stretch>
        </p:blipFill>
        <p:spPr>
          <a:xfrm>
            <a:off x="3760275" y="1138150"/>
            <a:ext cx="5383725" cy="25533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idx="1" type="body"/>
          </p:nvPr>
        </p:nvSpPr>
        <p:spPr>
          <a:xfrm>
            <a:off x="311700" y="1152475"/>
            <a:ext cx="3578700" cy="369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not </a:t>
            </a:r>
            <a:r>
              <a:rPr lang="en"/>
              <a:t>recommend</a:t>
            </a:r>
            <a:r>
              <a:rPr lang="en"/>
              <a:t>, but you can still use pure iterative way for calculator-3</a:t>
            </a:r>
            <a:endParaRPr/>
          </a:p>
        </p:txBody>
      </p:sp>
      <p:pic>
        <p:nvPicPr>
          <p:cNvPr id="136" name="Google Shape;136;p23"/>
          <p:cNvPicPr preferRelativeResize="0"/>
          <p:nvPr/>
        </p:nvPicPr>
        <p:blipFill>
          <a:blip r:embed="rId3">
            <a:alphaModFix/>
          </a:blip>
          <a:stretch>
            <a:fillRect/>
          </a:stretch>
        </p:blipFill>
        <p:spPr>
          <a:xfrm>
            <a:off x="4781074" y="0"/>
            <a:ext cx="3786206"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42" name="Google Shape;142;p24"/>
          <p:cNvSpPr txBox="1"/>
          <p:nvPr>
            <p:ph idx="1" type="body"/>
          </p:nvPr>
        </p:nvSpPr>
        <p:spPr>
          <a:xfrm>
            <a:off x="206825" y="430475"/>
            <a:ext cx="8520600" cy="162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calculator use stack to deal with operator +-*/</a:t>
            </a:r>
            <a:endParaRPr sz="1600"/>
          </a:p>
          <a:p>
            <a:pPr indent="-330200" lvl="0" marL="457200" rtl="0" algn="l">
              <a:spcBef>
                <a:spcPts val="0"/>
              </a:spcBef>
              <a:spcAft>
                <a:spcPts val="0"/>
              </a:spcAft>
              <a:buSzPts val="1600"/>
              <a:buAutoNum type="arabicPeriod"/>
            </a:pPr>
            <a:r>
              <a:rPr lang="en" sz="1600"/>
              <a:t>calculator use recursive to deal with ‘(‘ ‘)’</a:t>
            </a:r>
            <a:endParaRPr sz="1600"/>
          </a:p>
          <a:p>
            <a:pPr indent="-330200" lvl="0" marL="457200" rtl="0" algn="l">
              <a:spcBef>
                <a:spcPts val="0"/>
              </a:spcBef>
              <a:spcAft>
                <a:spcPts val="0"/>
              </a:spcAft>
              <a:buSzPts val="1600"/>
              <a:buAutoNum type="arabicPeriod"/>
            </a:pPr>
            <a:r>
              <a:rPr lang="en" sz="1600"/>
              <a:t>spaces can be emit with string.replaceAll(“ “, “”); </a:t>
            </a:r>
            <a:r>
              <a:rPr lang="en" sz="1600"/>
              <a:t>or just ignore it outside of “if”</a:t>
            </a:r>
            <a:endParaRPr sz="1600"/>
          </a:p>
          <a:p>
            <a:pPr indent="-330200" lvl="0" marL="457200" rtl="0" algn="l">
              <a:spcBef>
                <a:spcPts val="0"/>
              </a:spcBef>
              <a:spcAft>
                <a:spcPts val="0"/>
              </a:spcAft>
              <a:buSzPts val="1600"/>
              <a:buAutoNum type="arabicPeriod"/>
            </a:pPr>
            <a:r>
              <a:rPr lang="en" sz="1600"/>
              <a:t>java can use Character.isDigit() or ‘0’ &lt;= char &lt;= ‘9’ to check if it’s a number</a:t>
            </a:r>
            <a:endParaRPr sz="1600"/>
          </a:p>
          <a:p>
            <a:pPr indent="-330200" lvl="0" marL="457200" rtl="0" algn="l">
              <a:spcBef>
                <a:spcPts val="0"/>
              </a:spcBef>
              <a:spcAft>
                <a:spcPts val="0"/>
              </a:spcAft>
              <a:buSzPts val="1600"/>
              <a:buAutoNum type="arabicPeriod"/>
            </a:pPr>
            <a:r>
              <a:rPr lang="en" sz="1600"/>
              <a:t>stack sum can use Java8 stream() or normal for loop</a:t>
            </a:r>
            <a:endParaRPr sz="1600"/>
          </a:p>
          <a:p>
            <a:pPr indent="-330200" lvl="0" marL="457200" rtl="0" algn="l">
              <a:spcBef>
                <a:spcPts val="0"/>
              </a:spcBef>
              <a:spcAft>
                <a:spcPts val="0"/>
              </a:spcAft>
              <a:buSzPts val="1600"/>
              <a:buAutoNum type="arabicPeriod"/>
            </a:pPr>
            <a:r>
              <a:rPr lang="en" sz="1600"/>
              <a:t>recommend</a:t>
            </a:r>
            <a:r>
              <a:rPr lang="en" sz="1600"/>
              <a:t> to use stack &amp; recursive together, template:</a:t>
            </a:r>
            <a:endParaRPr sz="1600"/>
          </a:p>
        </p:txBody>
      </p:sp>
      <p:pic>
        <p:nvPicPr>
          <p:cNvPr id="143" name="Google Shape;143;p24"/>
          <p:cNvPicPr preferRelativeResize="0"/>
          <p:nvPr/>
        </p:nvPicPr>
        <p:blipFill>
          <a:blip r:embed="rId3">
            <a:alphaModFix/>
          </a:blip>
          <a:stretch>
            <a:fillRect/>
          </a:stretch>
        </p:blipFill>
        <p:spPr>
          <a:xfrm>
            <a:off x="311700" y="2202100"/>
            <a:ext cx="6458485" cy="2941399"/>
          </a:xfrm>
          <a:prstGeom prst="rect">
            <a:avLst/>
          </a:prstGeom>
          <a:noFill/>
          <a:ln>
            <a:noFill/>
          </a:ln>
        </p:spPr>
      </p:pic>
      <p:sp>
        <p:nvSpPr>
          <p:cNvPr id="144" name="Google Shape;144;p24"/>
          <p:cNvSpPr txBox="1"/>
          <p:nvPr/>
        </p:nvSpPr>
        <p:spPr>
          <a:xfrm>
            <a:off x="6920925" y="2642525"/>
            <a:ext cx="1806300" cy="18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more thing:</a:t>
            </a:r>
            <a:endParaRPr/>
          </a:p>
          <a:p>
            <a:pPr indent="0" lvl="0" marL="0" rtl="0" algn="l">
              <a:spcBef>
                <a:spcPts val="0"/>
              </a:spcBef>
              <a:spcAft>
                <a:spcPts val="0"/>
              </a:spcAft>
              <a:buNone/>
            </a:pPr>
            <a:r>
              <a:rPr lang="en"/>
              <a:t>in an interview, they could only give you number and you need to add operator and parentheses to get possible result</a:t>
            </a:r>
            <a:endParaRPr/>
          </a:p>
        </p:txBody>
      </p:sp>
      <p:sp>
        <p:nvSpPr>
          <p:cNvPr id="145" name="Google Shape;145;p24"/>
          <p:cNvSpPr txBox="1"/>
          <p:nvPr/>
        </p:nvSpPr>
        <p:spPr>
          <a:xfrm>
            <a:off x="604575" y="3431550"/>
            <a:ext cx="883800" cy="10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这里的if不是elseif因为两个if都有可能被运行，比如结尾为数字，我们就需要再进stack</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371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to optimize space to O(1)</a:t>
            </a:r>
            <a:endParaRPr/>
          </a:p>
        </p:txBody>
      </p:sp>
      <p:pic>
        <p:nvPicPr>
          <p:cNvPr id="151" name="Google Shape;151;p25"/>
          <p:cNvPicPr preferRelativeResize="0"/>
          <p:nvPr/>
        </p:nvPicPr>
        <p:blipFill>
          <a:blip r:embed="rId3">
            <a:alphaModFix/>
          </a:blip>
          <a:stretch>
            <a:fillRect/>
          </a:stretch>
        </p:blipFill>
        <p:spPr>
          <a:xfrm>
            <a:off x="4283975" y="1180600"/>
            <a:ext cx="4494458" cy="3820977"/>
          </a:xfrm>
          <a:prstGeom prst="rect">
            <a:avLst/>
          </a:prstGeom>
          <a:noFill/>
          <a:ln>
            <a:noFill/>
          </a:ln>
        </p:spPr>
      </p:pic>
      <p:sp>
        <p:nvSpPr>
          <p:cNvPr id="152" name="Google Shape;152;p25"/>
          <p:cNvSpPr txBox="1"/>
          <p:nvPr/>
        </p:nvSpPr>
        <p:spPr>
          <a:xfrm>
            <a:off x="429925" y="1468075"/>
            <a:ext cx="3292800" cy="24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It is easy to find that we only need the top number and the next of the top number in the stack,so we can avoid using stack. Look at the final version of the O(1) calculator: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311700" y="1246825"/>
            <a:ext cx="5957100" cy="22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end target of the three questions is to implement a calculator which has these functions:</a:t>
            </a:r>
            <a:endParaRPr/>
          </a:p>
          <a:p>
            <a:pPr indent="0" lvl="0" marL="0" rtl="0" algn="l">
              <a:spcBef>
                <a:spcPts val="1600"/>
              </a:spcBef>
              <a:spcAft>
                <a:spcPts val="0"/>
              </a:spcAft>
              <a:buNone/>
            </a:pPr>
            <a:r>
              <a:rPr lang="en"/>
              <a:t>It has +, -, *, / , parentheses and spaces.</a:t>
            </a:r>
            <a:endParaRPr/>
          </a:p>
          <a:p>
            <a:pPr indent="0" lvl="0" marL="0" rtl="0" algn="l">
              <a:spcBef>
                <a:spcPts val="1600"/>
              </a:spcBef>
              <a:spcAft>
                <a:spcPts val="1600"/>
              </a:spcAft>
              <a:buNone/>
            </a:pPr>
            <a:r>
              <a:rPr lang="en"/>
              <a:t>The parentheses must be calculated first,and then * and / must be calculated second,and + and - must be </a:t>
            </a:r>
            <a:r>
              <a:rPr lang="en"/>
              <a:t>calculated</a:t>
            </a:r>
            <a:r>
              <a:rPr lang="en"/>
              <a:t> last.</a:t>
            </a:r>
            <a:endParaRPr/>
          </a:p>
        </p:txBody>
      </p:sp>
      <p:sp>
        <p:nvSpPr>
          <p:cNvPr id="62" name="Google Shape;62;p14"/>
          <p:cNvSpPr txBox="1"/>
          <p:nvPr/>
        </p:nvSpPr>
        <p:spPr>
          <a:xfrm>
            <a:off x="311700" y="314575"/>
            <a:ext cx="3858900" cy="7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Concept &amp; requirement</a:t>
            </a:r>
            <a:endParaRPr sz="2100"/>
          </a:p>
        </p:txBody>
      </p:sp>
      <p:pic>
        <p:nvPicPr>
          <p:cNvPr id="63" name="Google Shape;63;p14"/>
          <p:cNvPicPr preferRelativeResize="0"/>
          <p:nvPr/>
        </p:nvPicPr>
        <p:blipFill>
          <a:blip r:embed="rId3">
            <a:alphaModFix/>
          </a:blip>
          <a:stretch>
            <a:fillRect/>
          </a:stretch>
        </p:blipFill>
        <p:spPr>
          <a:xfrm>
            <a:off x="6510973" y="1177388"/>
            <a:ext cx="2633026" cy="2417075"/>
          </a:xfrm>
          <a:prstGeom prst="rect">
            <a:avLst/>
          </a:prstGeom>
          <a:noFill/>
          <a:ln>
            <a:noFill/>
          </a:ln>
        </p:spPr>
      </p:pic>
      <p:pic>
        <p:nvPicPr>
          <p:cNvPr id="64" name="Google Shape;64;p14"/>
          <p:cNvPicPr preferRelativeResize="0"/>
          <p:nvPr/>
        </p:nvPicPr>
        <p:blipFill>
          <a:blip r:embed="rId4">
            <a:alphaModFix/>
          </a:blip>
          <a:stretch>
            <a:fillRect/>
          </a:stretch>
        </p:blipFill>
        <p:spPr>
          <a:xfrm>
            <a:off x="3635775" y="3799385"/>
            <a:ext cx="2633025" cy="1154203"/>
          </a:xfrm>
          <a:prstGeom prst="rect">
            <a:avLst/>
          </a:prstGeom>
          <a:noFill/>
          <a:ln>
            <a:noFill/>
          </a:ln>
        </p:spPr>
      </p:pic>
      <p:pic>
        <p:nvPicPr>
          <p:cNvPr id="65" name="Google Shape;65;p14"/>
          <p:cNvPicPr preferRelativeResize="0"/>
          <p:nvPr/>
        </p:nvPicPr>
        <p:blipFill>
          <a:blip r:embed="rId5">
            <a:alphaModFix/>
          </a:blip>
          <a:stretch>
            <a:fillRect/>
          </a:stretch>
        </p:blipFill>
        <p:spPr>
          <a:xfrm>
            <a:off x="382100" y="3734737"/>
            <a:ext cx="2650776" cy="1283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only single number</a:t>
            </a:r>
            <a:endParaRPr/>
          </a:p>
        </p:txBody>
      </p:sp>
      <p:pic>
        <p:nvPicPr>
          <p:cNvPr id="71" name="Google Shape;71;p15"/>
          <p:cNvPicPr preferRelativeResize="0"/>
          <p:nvPr/>
        </p:nvPicPr>
        <p:blipFill>
          <a:blip r:embed="rId3">
            <a:alphaModFix/>
          </a:blip>
          <a:stretch>
            <a:fillRect/>
          </a:stretch>
        </p:blipFill>
        <p:spPr>
          <a:xfrm>
            <a:off x="215325" y="2292150"/>
            <a:ext cx="8839200" cy="2621063"/>
          </a:xfrm>
          <a:prstGeom prst="rect">
            <a:avLst/>
          </a:prstGeom>
          <a:noFill/>
          <a:ln>
            <a:noFill/>
          </a:ln>
        </p:spPr>
      </p:pic>
      <p:sp>
        <p:nvSpPr>
          <p:cNvPr id="72" name="Google Shape;72;p15"/>
          <p:cNvSpPr txBox="1"/>
          <p:nvPr/>
        </p:nvSpPr>
        <p:spPr>
          <a:xfrm>
            <a:off x="230700" y="1163975"/>
            <a:ext cx="4341300" cy="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to check if it is a number?</a:t>
            </a:r>
            <a:endParaRPr/>
          </a:p>
          <a:p>
            <a:pPr indent="-317500" lvl="0" marL="457200" rtl="0" algn="l">
              <a:spcBef>
                <a:spcPts val="0"/>
              </a:spcBef>
              <a:spcAft>
                <a:spcPts val="0"/>
              </a:spcAft>
              <a:buSzPts val="1400"/>
              <a:buAutoNum type="arabicPeriod"/>
            </a:pPr>
            <a:r>
              <a:rPr lang="en"/>
              <a:t>char &gt; ‘0’ due to +-*/ all has smaller ascii code</a:t>
            </a:r>
            <a:endParaRPr/>
          </a:p>
          <a:p>
            <a:pPr indent="-317500" lvl="0" marL="457200" rtl="0" algn="l">
              <a:spcBef>
                <a:spcPts val="0"/>
              </a:spcBef>
              <a:spcAft>
                <a:spcPts val="0"/>
              </a:spcAft>
              <a:buSzPts val="1400"/>
              <a:buAutoNum type="arabicPeriod"/>
            </a:pPr>
            <a:r>
              <a:rPr lang="en"/>
              <a:t>‘0’ &lt;= char &amp;&amp; char &lt;= ‘9’</a:t>
            </a:r>
            <a:endParaRPr/>
          </a:p>
          <a:p>
            <a:pPr indent="-317500" lvl="0" marL="457200" rtl="0" algn="l">
              <a:spcBef>
                <a:spcPts val="0"/>
              </a:spcBef>
              <a:spcAft>
                <a:spcPts val="0"/>
              </a:spcAft>
              <a:buSzPts val="1400"/>
              <a:buAutoNum type="arabicPeriod"/>
            </a:pPr>
            <a:r>
              <a:rPr lang="en"/>
              <a:t>Character.isDigit()</a:t>
            </a:r>
            <a:endParaRPr/>
          </a:p>
        </p:txBody>
      </p:sp>
      <p:pic>
        <p:nvPicPr>
          <p:cNvPr id="73" name="Google Shape;73;p15"/>
          <p:cNvPicPr preferRelativeResize="0"/>
          <p:nvPr/>
        </p:nvPicPr>
        <p:blipFill>
          <a:blip r:embed="rId4">
            <a:alphaModFix/>
          </a:blip>
          <a:stretch>
            <a:fillRect/>
          </a:stretch>
        </p:blipFill>
        <p:spPr>
          <a:xfrm>
            <a:off x="4626550" y="180621"/>
            <a:ext cx="1308850" cy="2317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266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only have ‘ + ’ ‘ - ’</a:t>
            </a:r>
            <a:endParaRPr/>
          </a:p>
        </p:txBody>
      </p:sp>
      <p:pic>
        <p:nvPicPr>
          <p:cNvPr id="79" name="Google Shape;79;p16"/>
          <p:cNvPicPr preferRelativeResize="0"/>
          <p:nvPr/>
        </p:nvPicPr>
        <p:blipFill>
          <a:blip r:embed="rId3">
            <a:alphaModFix/>
          </a:blip>
          <a:stretch>
            <a:fillRect/>
          </a:stretch>
        </p:blipFill>
        <p:spPr>
          <a:xfrm>
            <a:off x="311700" y="839450"/>
            <a:ext cx="2215475" cy="1395749"/>
          </a:xfrm>
          <a:prstGeom prst="rect">
            <a:avLst/>
          </a:prstGeom>
          <a:noFill/>
          <a:ln>
            <a:noFill/>
          </a:ln>
        </p:spPr>
      </p:pic>
      <p:pic>
        <p:nvPicPr>
          <p:cNvPr id="80" name="Google Shape;80;p16"/>
          <p:cNvPicPr preferRelativeResize="0"/>
          <p:nvPr/>
        </p:nvPicPr>
        <p:blipFill>
          <a:blip r:embed="rId4">
            <a:alphaModFix/>
          </a:blip>
          <a:stretch>
            <a:fillRect/>
          </a:stretch>
        </p:blipFill>
        <p:spPr>
          <a:xfrm>
            <a:off x="311700" y="2351950"/>
            <a:ext cx="2215475" cy="1276115"/>
          </a:xfrm>
          <a:prstGeom prst="rect">
            <a:avLst/>
          </a:prstGeom>
          <a:noFill/>
          <a:ln>
            <a:noFill/>
          </a:ln>
        </p:spPr>
      </p:pic>
      <p:pic>
        <p:nvPicPr>
          <p:cNvPr id="81" name="Google Shape;81;p16"/>
          <p:cNvPicPr preferRelativeResize="0"/>
          <p:nvPr/>
        </p:nvPicPr>
        <p:blipFill>
          <a:blip r:embed="rId5">
            <a:alphaModFix/>
          </a:blip>
          <a:stretch>
            <a:fillRect/>
          </a:stretch>
        </p:blipFill>
        <p:spPr>
          <a:xfrm>
            <a:off x="311700" y="3744820"/>
            <a:ext cx="2215475" cy="1391331"/>
          </a:xfrm>
          <a:prstGeom prst="rect">
            <a:avLst/>
          </a:prstGeom>
          <a:noFill/>
          <a:ln>
            <a:noFill/>
          </a:ln>
        </p:spPr>
      </p:pic>
      <p:pic>
        <p:nvPicPr>
          <p:cNvPr id="82" name="Google Shape;82;p16"/>
          <p:cNvPicPr preferRelativeResize="0"/>
          <p:nvPr/>
        </p:nvPicPr>
        <p:blipFill>
          <a:blip r:embed="rId6">
            <a:alphaModFix/>
          </a:blip>
          <a:stretch>
            <a:fillRect/>
          </a:stretch>
        </p:blipFill>
        <p:spPr>
          <a:xfrm>
            <a:off x="3775051" y="211100"/>
            <a:ext cx="5368949" cy="4925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164875" y="28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a:t>
            </a:r>
            <a:r>
              <a:rPr lang="en"/>
              <a:t>have + - * /</a:t>
            </a:r>
            <a:endParaRPr/>
          </a:p>
        </p:txBody>
      </p:sp>
      <p:pic>
        <p:nvPicPr>
          <p:cNvPr id="88" name="Google Shape;88;p17"/>
          <p:cNvPicPr preferRelativeResize="0"/>
          <p:nvPr/>
        </p:nvPicPr>
        <p:blipFill>
          <a:blip r:embed="rId3">
            <a:alphaModFix/>
          </a:blip>
          <a:stretch>
            <a:fillRect/>
          </a:stretch>
        </p:blipFill>
        <p:spPr>
          <a:xfrm>
            <a:off x="3539525" y="62925"/>
            <a:ext cx="5604475" cy="4881349"/>
          </a:xfrm>
          <a:prstGeom prst="rect">
            <a:avLst/>
          </a:prstGeom>
          <a:noFill/>
          <a:ln>
            <a:noFill/>
          </a:ln>
        </p:spPr>
      </p:pic>
      <p:pic>
        <p:nvPicPr>
          <p:cNvPr id="89" name="Google Shape;89;p17"/>
          <p:cNvPicPr preferRelativeResize="0"/>
          <p:nvPr/>
        </p:nvPicPr>
        <p:blipFill>
          <a:blip r:embed="rId4">
            <a:alphaModFix/>
          </a:blip>
          <a:stretch>
            <a:fillRect/>
          </a:stretch>
        </p:blipFill>
        <p:spPr>
          <a:xfrm>
            <a:off x="0" y="1201575"/>
            <a:ext cx="4311500" cy="2091075"/>
          </a:xfrm>
          <a:prstGeom prst="rect">
            <a:avLst/>
          </a:prstGeom>
          <a:noFill/>
          <a:ln>
            <a:noFill/>
          </a:ln>
        </p:spPr>
      </p:pic>
      <p:sp>
        <p:nvSpPr>
          <p:cNvPr id="90" name="Google Shape;90;p17"/>
          <p:cNvSpPr txBox="1"/>
          <p:nvPr/>
        </p:nvSpPr>
        <p:spPr>
          <a:xfrm>
            <a:off x="6815875" y="2073325"/>
            <a:ext cx="1869600" cy="26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这里第一次的pop出来的是-4，第二次遇到</a:t>
            </a:r>
            <a:r>
              <a:rPr b="1" lang="en">
                <a:solidFill>
                  <a:srgbClr val="FF0000"/>
                </a:solidFill>
              </a:rPr>
              <a:t>+</a:t>
            </a:r>
            <a:r>
              <a:rPr lang="en"/>
              <a:t>号才去处理之前的4 * 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 * 2是在 遇到 + 号的时候才被pop出来处理的。</a:t>
            </a:r>
            <a:endParaRPr/>
          </a:p>
          <a:p>
            <a:pPr indent="0" lvl="0" marL="0" rtl="0" algn="l">
              <a:spcBef>
                <a:spcPts val="0"/>
              </a:spcBef>
              <a:spcAft>
                <a:spcPts val="0"/>
              </a:spcAft>
              <a:buNone/>
            </a:pPr>
            <a:r>
              <a:rPr lang="en"/>
              <a:t>stack.pop() = -4</a:t>
            </a:r>
            <a:endParaRPr/>
          </a:p>
          <a:p>
            <a:pPr indent="0" lvl="0" marL="0" rtl="0" algn="l">
              <a:spcBef>
                <a:spcPts val="0"/>
              </a:spcBef>
              <a:spcAft>
                <a:spcPts val="0"/>
              </a:spcAft>
              <a:buNone/>
            </a:pPr>
            <a:r>
              <a:rPr lang="en"/>
              <a:t>num = 2;</a:t>
            </a:r>
            <a:endParaRPr/>
          </a:p>
          <a:p>
            <a:pPr indent="0" lvl="0" marL="0" rtl="0" algn="l">
              <a:spcBef>
                <a:spcPts val="0"/>
              </a:spcBef>
              <a:spcAft>
                <a:spcPts val="0"/>
              </a:spcAft>
              <a:buNone/>
            </a:pPr>
            <a:r>
              <a:rPr lang="en"/>
              <a:t>ch = ‘+’</a:t>
            </a:r>
            <a:endParaRPr/>
          </a:p>
          <a:p>
            <a:pPr indent="0" lvl="0" marL="0" rtl="0" algn="l">
              <a:spcBef>
                <a:spcPts val="0"/>
              </a:spcBef>
              <a:spcAft>
                <a:spcPts val="0"/>
              </a:spcAft>
              <a:buNone/>
            </a:pPr>
            <a:r>
              <a:rPr lang="en"/>
              <a:t>operator =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0" y="62925"/>
            <a:ext cx="3701700" cy="5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再</a:t>
            </a:r>
            <a:r>
              <a:rPr lang="en"/>
              <a:t>加上括号 除了+-*/</a:t>
            </a:r>
            <a:endParaRPr/>
          </a:p>
        </p:txBody>
      </p:sp>
      <p:sp>
        <p:nvSpPr>
          <p:cNvPr id="96" name="Google Shape;96;p18"/>
          <p:cNvSpPr txBox="1"/>
          <p:nvPr>
            <p:ph idx="1" type="body"/>
          </p:nvPr>
        </p:nvSpPr>
        <p:spPr>
          <a:xfrm>
            <a:off x="6648275" y="1981900"/>
            <a:ext cx="2191500" cy="299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Look at the picture,when we meet (, we run into another recursion to deal with 3+1*2, when we meet ), we jump out of it.Look at the code to help you understand.</a:t>
            </a:r>
            <a:endParaRPr sz="1200"/>
          </a:p>
        </p:txBody>
      </p:sp>
      <p:pic>
        <p:nvPicPr>
          <p:cNvPr id="97" name="Google Shape;97;p18"/>
          <p:cNvPicPr preferRelativeResize="0"/>
          <p:nvPr/>
        </p:nvPicPr>
        <p:blipFill>
          <a:blip r:embed="rId3">
            <a:alphaModFix/>
          </a:blip>
          <a:stretch>
            <a:fillRect/>
          </a:stretch>
        </p:blipFill>
        <p:spPr>
          <a:xfrm>
            <a:off x="0" y="854325"/>
            <a:ext cx="6489578" cy="4257150"/>
          </a:xfrm>
          <a:prstGeom prst="rect">
            <a:avLst/>
          </a:prstGeom>
          <a:noFill/>
          <a:ln>
            <a:noFill/>
          </a:ln>
        </p:spPr>
      </p:pic>
      <p:sp>
        <p:nvSpPr>
          <p:cNvPr id="98" name="Google Shape;98;p18"/>
          <p:cNvSpPr txBox="1"/>
          <p:nvPr>
            <p:ph idx="1" type="body"/>
          </p:nvPr>
        </p:nvSpPr>
        <p:spPr>
          <a:xfrm>
            <a:off x="3659700" y="62925"/>
            <a:ext cx="5410800" cy="7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When there are parentheses, the parentheses must be calculated first. So we can use recursion to deal with it.When we meet (,we go into a recursion to deal with it ,when we meet ) we jump out of the recursion.</a:t>
            </a:r>
            <a:endParaRPr sz="1200"/>
          </a:p>
          <a:p>
            <a:pPr indent="0" lvl="0" marL="0" rtl="0" algn="l">
              <a:spcBef>
                <a:spcPts val="1600"/>
              </a:spcBef>
              <a:spcAft>
                <a:spcPts val="1600"/>
              </a:spcAft>
              <a:buNone/>
            </a:pPr>
            <a:r>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4179100" y="103863"/>
            <a:ext cx="4698449" cy="4838702"/>
          </a:xfrm>
          <a:prstGeom prst="rect">
            <a:avLst/>
          </a:prstGeom>
          <a:noFill/>
          <a:ln>
            <a:noFill/>
          </a:ln>
        </p:spPr>
      </p:pic>
      <p:pic>
        <p:nvPicPr>
          <p:cNvPr id="104" name="Google Shape;104;p19"/>
          <p:cNvPicPr preferRelativeResize="0"/>
          <p:nvPr/>
        </p:nvPicPr>
        <p:blipFill>
          <a:blip r:embed="rId4">
            <a:alphaModFix/>
          </a:blip>
          <a:stretch>
            <a:fillRect/>
          </a:stretch>
        </p:blipFill>
        <p:spPr>
          <a:xfrm>
            <a:off x="0" y="1187499"/>
            <a:ext cx="4072325" cy="2671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0"/>
          <p:cNvPicPr preferRelativeResize="0"/>
          <p:nvPr/>
        </p:nvPicPr>
        <p:blipFill>
          <a:blip r:embed="rId3">
            <a:alphaModFix/>
          </a:blip>
          <a:stretch>
            <a:fillRect/>
          </a:stretch>
        </p:blipFill>
        <p:spPr>
          <a:xfrm>
            <a:off x="0" y="152400"/>
            <a:ext cx="3596774" cy="3955574"/>
          </a:xfrm>
          <a:prstGeom prst="rect">
            <a:avLst/>
          </a:prstGeom>
          <a:noFill/>
          <a:ln>
            <a:noFill/>
          </a:ln>
        </p:spPr>
      </p:pic>
      <p:pic>
        <p:nvPicPr>
          <p:cNvPr id="110" name="Google Shape;110;p20"/>
          <p:cNvPicPr preferRelativeResize="0"/>
          <p:nvPr/>
        </p:nvPicPr>
        <p:blipFill>
          <a:blip r:embed="rId4">
            <a:alphaModFix/>
          </a:blip>
          <a:stretch>
            <a:fillRect/>
          </a:stretch>
        </p:blipFill>
        <p:spPr>
          <a:xfrm>
            <a:off x="5197125" y="0"/>
            <a:ext cx="3540301" cy="2740025"/>
          </a:xfrm>
          <a:prstGeom prst="rect">
            <a:avLst/>
          </a:prstGeom>
          <a:noFill/>
          <a:ln>
            <a:noFill/>
          </a:ln>
        </p:spPr>
      </p:pic>
      <p:sp>
        <p:nvSpPr>
          <p:cNvPr id="111" name="Google Shape;111;p20"/>
          <p:cNvSpPr txBox="1"/>
          <p:nvPr/>
        </p:nvSpPr>
        <p:spPr>
          <a:xfrm>
            <a:off x="3743600" y="325075"/>
            <a:ext cx="11967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iterative</a:t>
            </a:r>
            <a:endParaRPr/>
          </a:p>
          <a:p>
            <a:pPr indent="0" lvl="0" marL="0" rtl="0" algn="l">
              <a:spcBef>
                <a:spcPts val="0"/>
              </a:spcBef>
              <a:spcAft>
                <a:spcPts val="0"/>
              </a:spcAft>
              <a:buNone/>
            </a:pPr>
            <a:r>
              <a:rPr lang="en"/>
              <a:t>pure stack</a:t>
            </a:r>
            <a:endParaRPr/>
          </a:p>
        </p:txBody>
      </p:sp>
      <p:sp>
        <p:nvSpPr>
          <p:cNvPr id="112" name="Google Shape;112;p20"/>
          <p:cNvSpPr txBox="1"/>
          <p:nvPr/>
        </p:nvSpPr>
        <p:spPr>
          <a:xfrm>
            <a:off x="3655100" y="3324150"/>
            <a:ext cx="1373700" cy="9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stack with recursive</a:t>
            </a:r>
            <a:br>
              <a:rPr lang="en"/>
            </a:br>
            <a:r>
              <a:rPr lang="en"/>
              <a:t>help</a:t>
            </a:r>
            <a:endParaRPr/>
          </a:p>
        </p:txBody>
      </p:sp>
      <p:pic>
        <p:nvPicPr>
          <p:cNvPr id="113" name="Google Shape;113;p20"/>
          <p:cNvPicPr preferRelativeResize="0"/>
          <p:nvPr/>
        </p:nvPicPr>
        <p:blipFill>
          <a:blip r:embed="rId5">
            <a:alphaModFix/>
          </a:blip>
          <a:stretch>
            <a:fillRect/>
          </a:stretch>
        </p:blipFill>
        <p:spPr>
          <a:xfrm>
            <a:off x="5181200" y="2892425"/>
            <a:ext cx="3962800" cy="22106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1"/>
          <p:cNvPicPr preferRelativeResize="0"/>
          <p:nvPr/>
        </p:nvPicPr>
        <p:blipFill>
          <a:blip r:embed="rId3">
            <a:alphaModFix/>
          </a:blip>
          <a:stretch>
            <a:fillRect/>
          </a:stretch>
        </p:blipFill>
        <p:spPr>
          <a:xfrm>
            <a:off x="1" y="0"/>
            <a:ext cx="3300582" cy="5143501"/>
          </a:xfrm>
          <a:prstGeom prst="rect">
            <a:avLst/>
          </a:prstGeom>
          <a:noFill/>
          <a:ln>
            <a:noFill/>
          </a:ln>
        </p:spPr>
      </p:pic>
      <p:pic>
        <p:nvPicPr>
          <p:cNvPr id="119" name="Google Shape;119;p21"/>
          <p:cNvPicPr preferRelativeResize="0"/>
          <p:nvPr/>
        </p:nvPicPr>
        <p:blipFill>
          <a:blip r:embed="rId4">
            <a:alphaModFix/>
          </a:blip>
          <a:stretch>
            <a:fillRect/>
          </a:stretch>
        </p:blipFill>
        <p:spPr>
          <a:xfrm>
            <a:off x="4896325" y="0"/>
            <a:ext cx="4247676" cy="2621550"/>
          </a:xfrm>
          <a:prstGeom prst="rect">
            <a:avLst/>
          </a:prstGeom>
          <a:noFill/>
          <a:ln>
            <a:noFill/>
          </a:ln>
        </p:spPr>
      </p:pic>
      <p:sp>
        <p:nvSpPr>
          <p:cNvPr id="120" name="Google Shape;120;p21"/>
          <p:cNvSpPr txBox="1"/>
          <p:nvPr/>
        </p:nvSpPr>
        <p:spPr>
          <a:xfrm>
            <a:off x="3440775" y="3439500"/>
            <a:ext cx="13737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using template</a:t>
            </a:r>
            <a:endParaRPr/>
          </a:p>
        </p:txBody>
      </p:sp>
      <p:sp>
        <p:nvSpPr>
          <p:cNvPr id="121" name="Google Shape;121;p21"/>
          <p:cNvSpPr txBox="1"/>
          <p:nvPr/>
        </p:nvSpPr>
        <p:spPr>
          <a:xfrm>
            <a:off x="3500100" y="880850"/>
            <a:ext cx="11967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iterative</a:t>
            </a:r>
            <a:endParaRPr/>
          </a:p>
          <a:p>
            <a:pPr indent="0" lvl="0" marL="0" rtl="0" algn="l">
              <a:spcBef>
                <a:spcPts val="0"/>
              </a:spcBef>
              <a:spcAft>
                <a:spcPts val="0"/>
              </a:spcAft>
              <a:buNone/>
            </a:pPr>
            <a:r>
              <a:rPr lang="en"/>
              <a:t>infor for loop</a:t>
            </a:r>
            <a:endParaRPr/>
          </a:p>
        </p:txBody>
      </p:sp>
      <p:pic>
        <p:nvPicPr>
          <p:cNvPr id="122" name="Google Shape;122;p21"/>
          <p:cNvPicPr preferRelativeResize="0"/>
          <p:nvPr/>
        </p:nvPicPr>
        <p:blipFill>
          <a:blip r:embed="rId5">
            <a:alphaModFix/>
          </a:blip>
          <a:stretch>
            <a:fillRect/>
          </a:stretch>
        </p:blipFill>
        <p:spPr>
          <a:xfrm>
            <a:off x="4896325" y="3014775"/>
            <a:ext cx="4247675" cy="2065800"/>
          </a:xfrm>
          <a:prstGeom prst="rect">
            <a:avLst/>
          </a:prstGeom>
          <a:noFill/>
          <a:ln>
            <a:noFill/>
          </a:ln>
        </p:spPr>
      </p:pic>
      <p:sp>
        <p:nvSpPr>
          <p:cNvPr id="123" name="Google Shape;123;p21"/>
          <p:cNvSpPr txBox="1"/>
          <p:nvPr/>
        </p:nvSpPr>
        <p:spPr>
          <a:xfrm>
            <a:off x="3219275" y="125825"/>
            <a:ext cx="1545000" cy="7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没有括号</a:t>
            </a:r>
            <a:endParaRPr/>
          </a:p>
          <a:p>
            <a:pPr indent="0" lvl="0" marL="0" rtl="0" algn="l">
              <a:spcBef>
                <a:spcPts val="0"/>
              </a:spcBef>
              <a:spcAft>
                <a:spcPts val="0"/>
              </a:spcAft>
              <a:buNone/>
            </a:pPr>
            <a:r>
              <a:rPr lang="en"/>
              <a:t>没区别</a:t>
            </a:r>
            <a:endParaRPr/>
          </a:p>
          <a:p>
            <a:pPr indent="0" lvl="0" marL="0" rtl="0" algn="l">
              <a:spcBef>
                <a:spcPts val="0"/>
              </a:spcBef>
              <a:spcAft>
                <a:spcPts val="0"/>
              </a:spcAft>
              <a:buNone/>
            </a:pPr>
            <a:r>
              <a:rPr lang="en"/>
              <a:t>二者都很直接</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